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80" r:id="rId4"/>
    <p:sldId id="266" r:id="rId5"/>
    <p:sldId id="258" r:id="rId6"/>
    <p:sldId id="259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8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84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5DB144-7E5F-F64F-8A17-AF90384407D6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2BA429-EDE4-1E47-9F02-680257CC21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Site Readability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Mind </a:t>
            </a:r>
            <a:r>
              <a:rPr lang="en-US" b="1" dirty="0" smtClean="0"/>
              <a:t>Your Letter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pc="-200" dirty="0" smtClean="0"/>
              <a:t>Text </a:t>
            </a:r>
            <a:r>
              <a:rPr lang="en-US" sz="2400" spc="-200" dirty="0"/>
              <a:t>with close letter spacing is difficult to read</a:t>
            </a:r>
            <a:r>
              <a:rPr lang="en-US" sz="2400" spc="-200" dirty="0" smtClean="0"/>
              <a:t>.</a:t>
            </a:r>
          </a:p>
          <a:p>
            <a:pPr marL="0" indent="0">
              <a:buNone/>
            </a:pPr>
            <a:endParaRPr lang="en-US" sz="2400" spc="-200" dirty="0"/>
          </a:p>
          <a:p>
            <a:r>
              <a:rPr lang="en-US" sz="2400" dirty="0"/>
              <a:t>Text with extra letter spacing is easy to read.</a:t>
            </a:r>
          </a:p>
          <a:p>
            <a:pPr marL="0" indent="0">
              <a:buNone/>
            </a:pPr>
            <a:endParaRPr lang="en-US" sz="2400" spc="240" dirty="0" smtClean="0"/>
          </a:p>
          <a:p>
            <a:r>
              <a:rPr lang="en-US" sz="2400" spc="240" dirty="0" smtClean="0"/>
              <a:t>Text </a:t>
            </a:r>
            <a:r>
              <a:rPr lang="en-US" sz="2400" spc="240" dirty="0"/>
              <a:t>with reduced letter spacing is difficult to read.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75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Mind </a:t>
            </a:r>
            <a:r>
              <a:rPr lang="en-US" b="1" dirty="0" smtClean="0"/>
              <a:t>Your Line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Text </a:t>
            </a:r>
            <a:r>
              <a:rPr lang="en-US" sz="2400" dirty="0"/>
              <a:t>with good line spacing</a:t>
            </a:r>
            <a:br>
              <a:rPr lang="en-US" sz="2400" dirty="0"/>
            </a:br>
            <a:r>
              <a:rPr lang="en-US" sz="2400" dirty="0"/>
              <a:t>is easy to </a:t>
            </a:r>
            <a:r>
              <a:rPr lang="en-US" sz="2400" dirty="0" smtClean="0"/>
              <a:t>read</a:t>
            </a:r>
          </a:p>
          <a:p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Text with reduced line </a:t>
            </a:r>
            <a:r>
              <a:rPr lang="en-US" sz="2400" dirty="0" smtClean="0"/>
              <a:t>spacing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4944" y="3130295"/>
            <a:ext cx="7693152" cy="978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dirty="0" smtClean="0"/>
              <a:t>is difficult to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3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Avoid the </a:t>
            </a:r>
            <a:r>
              <a:rPr lang="en-US" b="1" dirty="0" smtClean="0"/>
              <a:t>Fancy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</a:t>
            </a:r>
            <a:r>
              <a:rPr lang="en-US" sz="2400" dirty="0"/>
              <a:t>font is easy to read</a:t>
            </a:r>
            <a:r>
              <a:rPr lang="en-US" sz="2400" dirty="0" smtClean="0"/>
              <a:t>....</a:t>
            </a:r>
          </a:p>
          <a:p>
            <a:pPr lvl="1"/>
            <a:r>
              <a:rPr lang="en-US" dirty="0" smtClean="0"/>
              <a:t>While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Serif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fonts are best for the printed page, </a:t>
            </a:r>
            <a:r>
              <a:rPr lang="en-US" b="1" dirty="0" smtClean="0">
                <a:solidFill>
                  <a:srgbClr val="FF0000"/>
                </a:solidFill>
              </a:rPr>
              <a:t>San Serif </a:t>
            </a:r>
            <a:r>
              <a:rPr lang="en-US" dirty="0" smtClean="0"/>
              <a:t>fonts are best for viewing on the computer.</a:t>
            </a:r>
          </a:p>
          <a:p>
            <a:endParaRPr lang="en-US" sz="2400" dirty="0"/>
          </a:p>
          <a:p>
            <a:r>
              <a:rPr lang="en-US" sz="2400" dirty="0">
                <a:latin typeface="Brush Script Std" pitchFamily="66" charset="0"/>
              </a:rPr>
              <a:t>This font is difficult to read</a:t>
            </a:r>
            <a:r>
              <a:rPr lang="en-US" sz="2400" dirty="0" smtClean="0"/>
              <a:t>....</a:t>
            </a:r>
          </a:p>
          <a:p>
            <a:pPr lvl="1"/>
            <a:r>
              <a:rPr lang="en-US" dirty="0" smtClean="0"/>
              <a:t>Cursive and fancy writing should only be used for the title or emphasis. 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Italics and Boldfacing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dobe Garamond Pro" pitchFamily="18" charset="0"/>
              </a:rPr>
              <a:t>Normal </a:t>
            </a:r>
            <a:r>
              <a:rPr lang="en-US" sz="2000" dirty="0">
                <a:latin typeface="Adobe Garamond Pro" pitchFamily="18" charset="0"/>
              </a:rPr>
              <a:t>fonts are easy to read.</a:t>
            </a:r>
          </a:p>
          <a:p>
            <a:pPr marL="0" indent="0">
              <a:buNone/>
            </a:pPr>
            <a:endParaRPr lang="en-US" sz="2000" i="1" dirty="0" smtClean="0">
              <a:latin typeface="Adobe Garamond Pro" pitchFamily="18" charset="0"/>
            </a:endParaRPr>
          </a:p>
          <a:p>
            <a:r>
              <a:rPr lang="en-US" sz="2000" i="1" dirty="0" smtClean="0">
                <a:latin typeface="Adobe Garamond Pro" pitchFamily="18" charset="0"/>
              </a:rPr>
              <a:t>Italic </a:t>
            </a:r>
            <a:r>
              <a:rPr lang="en-US" sz="2000" i="1" dirty="0">
                <a:latin typeface="Adobe Garamond Pro" pitchFamily="18" charset="0"/>
              </a:rPr>
              <a:t>fonts are not so easy to read</a:t>
            </a:r>
            <a:r>
              <a:rPr lang="en-US" sz="2000" i="1" dirty="0" smtClean="0">
                <a:latin typeface="Adobe Garamond Pro" pitchFamily="18" charset="0"/>
              </a:rPr>
              <a:t>.</a:t>
            </a:r>
          </a:p>
          <a:p>
            <a:endParaRPr lang="en-US" sz="2000" i="1" dirty="0">
              <a:latin typeface="Adobe Garamond Pro" pitchFamily="18" charset="0"/>
            </a:endParaRPr>
          </a:p>
          <a:p>
            <a:r>
              <a:rPr lang="en-US" sz="2000" b="1" i="1" dirty="0" smtClean="0">
                <a:latin typeface="Adobe Garamond Pro" pitchFamily="18" charset="0"/>
              </a:rPr>
              <a:t>Boldf</a:t>
            </a:r>
            <a:r>
              <a:rPr lang="en-US" sz="2000" b="1" i="1" dirty="0" smtClean="0">
                <a:latin typeface="Adobe Garamond Pro" pitchFamily="18" charset="0"/>
              </a:rPr>
              <a:t>ace</a:t>
            </a:r>
            <a:r>
              <a:rPr lang="en-US" sz="2000" i="1" dirty="0" smtClean="0">
                <a:latin typeface="Adobe Garamond Pro" pitchFamily="18" charset="0"/>
              </a:rPr>
              <a:t> and </a:t>
            </a:r>
            <a:r>
              <a:rPr lang="en-US" sz="2000" b="1" i="1" dirty="0" smtClean="0">
                <a:latin typeface="Adobe Garamond Pro" pitchFamily="18" charset="0"/>
              </a:rPr>
              <a:t>Italics</a:t>
            </a:r>
            <a:r>
              <a:rPr lang="en-US" sz="2000" i="1" dirty="0" smtClean="0">
                <a:latin typeface="Adobe Garamond Pro" pitchFamily="18" charset="0"/>
              </a:rPr>
              <a:t> font script should only be for emphasis.  If all is italic and bold there is no difference and no extra emphasis </a:t>
            </a:r>
            <a:endParaRPr lang="en-US" sz="2000" i="1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5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Avoid Sleazy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91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Don't distract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blinking </a:t>
            </a:r>
            <a:r>
              <a:rPr lang="en-US" dirty="0"/>
              <a:t>or scrolling </a:t>
            </a:r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Animated GIFs</a:t>
            </a:r>
          </a:p>
          <a:p>
            <a:pPr lvl="1"/>
            <a:r>
              <a:rPr lang="en-US" dirty="0" smtClean="0"/>
              <a:t>Auto-loading </a:t>
            </a:r>
            <a:r>
              <a:rPr lang="en-US" dirty="0" smtClean="0"/>
              <a:t>sound</a:t>
            </a:r>
          </a:p>
          <a:p>
            <a:pPr lvl="1"/>
            <a:endParaRPr lang="en-US" sz="1100" dirty="0"/>
          </a:p>
          <a:p>
            <a:r>
              <a:rPr lang="en-US" dirty="0" smtClean="0"/>
              <a:t>Slow Connections may create resentment by wasting time forcing them to load animations and sound files   </a:t>
            </a:r>
          </a:p>
          <a:p>
            <a:pPr lvl="1"/>
            <a:r>
              <a:rPr lang="en-US" dirty="0" smtClean="0"/>
              <a:t>Readers </a:t>
            </a:r>
            <a:r>
              <a:rPr lang="en-US" dirty="0"/>
              <a:t>who are assaulted by blinking ads are more likely to leave the site immediately without clicking on </a:t>
            </a:r>
            <a:r>
              <a:rPr lang="en-US" i="1" dirty="0"/>
              <a:t>anything</a:t>
            </a:r>
            <a:r>
              <a:rPr lang="en-US" dirty="0"/>
              <a:t>, and are far less likely to bookmark the site, return to it, link to it, and recommend it. </a:t>
            </a:r>
          </a:p>
        </p:txBody>
      </p:sp>
    </p:spTree>
    <p:extLst>
      <p:ext uri="{BB962C8B-B14F-4D97-AF65-F5344CB8AC3E}">
        <p14:creationId xmlns:p14="http://schemas.microsoft.com/office/powerpoint/2010/main" val="102587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Scrolling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eader </a:t>
            </a:r>
            <a:r>
              <a:rPr lang="en-US" dirty="0"/>
              <a:t>can't read it at </a:t>
            </a:r>
            <a:r>
              <a:rPr lang="en-US" dirty="0" smtClean="0"/>
              <a:t>own pace</a:t>
            </a:r>
          </a:p>
          <a:p>
            <a:r>
              <a:rPr lang="en-US" dirty="0"/>
              <a:t>F</a:t>
            </a:r>
            <a:r>
              <a:rPr lang="en-US" dirty="0" smtClean="0"/>
              <a:t>orced </a:t>
            </a:r>
            <a:r>
              <a:rPr lang="en-US" dirty="0"/>
              <a:t>to read it at </a:t>
            </a:r>
            <a:r>
              <a:rPr lang="en-US" dirty="0" smtClean="0"/>
              <a:t>designed speed </a:t>
            </a:r>
            <a:r>
              <a:rPr lang="en-US" dirty="0"/>
              <a:t>  </a:t>
            </a:r>
            <a:endParaRPr lang="en-US" dirty="0" smtClean="0"/>
          </a:p>
          <a:p>
            <a:pPr lvl="1"/>
            <a:r>
              <a:rPr lang="en-US" dirty="0" smtClean="0"/>
              <a:t>Might </a:t>
            </a:r>
            <a:r>
              <a:rPr lang="en-US" dirty="0"/>
              <a:t>have preferred to read those two sentences quickly and then move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because it's scrolling they're forced to sit there and wait for the text to slowly appear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3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Always </a:t>
            </a:r>
            <a:r>
              <a:rPr lang="en-US" i="1" dirty="0" smtClean="0"/>
              <a:t>Keep Visitors</a:t>
            </a:r>
            <a:r>
              <a:rPr lang="en-US" i="1" dirty="0"/>
              <a:t>' </a:t>
            </a:r>
            <a:r>
              <a:rPr lang="en-US" i="1" dirty="0" smtClean="0"/>
              <a:t>Interests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Scrolling </a:t>
            </a:r>
            <a:r>
              <a:rPr lang="en-US" dirty="0"/>
              <a:t>text does nothing to serve the visitor. 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it's on a site it's because the site owner thought, </a:t>
            </a:r>
            <a:r>
              <a:rPr lang="en-US" i="1" dirty="0"/>
              <a:t>"Let me show how cool I am." </a:t>
            </a:r>
            <a:endParaRPr lang="en-US" dirty="0" smtClean="0"/>
          </a:p>
          <a:p>
            <a:pPr lvl="1"/>
            <a:r>
              <a:rPr lang="en-US" dirty="0" smtClean="0"/>
              <a:t>Don't </a:t>
            </a:r>
            <a:r>
              <a:rPr lang="en-US" dirty="0"/>
              <a:t>design the site for yourself, design it for the people who will actually use it.</a:t>
            </a:r>
          </a:p>
        </p:txBody>
      </p:sp>
    </p:spTree>
    <p:extLst>
      <p:ext uri="{BB962C8B-B14F-4D97-AF65-F5344CB8AC3E}">
        <p14:creationId xmlns:p14="http://schemas.microsoft.com/office/powerpoint/2010/main" val="217275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 Text </a:t>
            </a:r>
            <a:r>
              <a:rPr lang="en-US" b="1" dirty="0"/>
              <a:t>O</a:t>
            </a:r>
            <a:r>
              <a:rPr lang="en-US" b="1" dirty="0" smtClean="0"/>
              <a:t>ver </a:t>
            </a:r>
            <a:r>
              <a:rPr lang="en-US" b="1" dirty="0"/>
              <a:t>I</a:t>
            </a:r>
            <a:r>
              <a:rPr lang="en-US" b="1" dirty="0" smtClean="0"/>
              <a:t>mage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Harder to Read</a:t>
            </a:r>
          </a:p>
          <a:p>
            <a:r>
              <a:rPr lang="en-US" dirty="0" smtClean="0"/>
              <a:t>Load Time for Page Longer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61760" r="46700" b="16386"/>
          <a:stretch/>
        </p:blipFill>
        <p:spPr bwMode="auto">
          <a:xfrm>
            <a:off x="922109" y="3545721"/>
            <a:ext cx="7141551" cy="217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65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</a:t>
            </a:r>
            <a:r>
              <a:rPr lang="en-US" b="1" i="1" dirty="0" smtClean="0"/>
              <a:t>Make </a:t>
            </a:r>
            <a:r>
              <a:rPr lang="en-US" b="1" i="1" dirty="0"/>
              <a:t>it Easy to Find Stuff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some thought into </a:t>
            </a:r>
            <a:r>
              <a:rPr lang="en-US" dirty="0" smtClean="0"/>
              <a:t>organization</a:t>
            </a:r>
            <a:endParaRPr lang="en-US" dirty="0"/>
          </a:p>
          <a:p>
            <a:pPr lvl="1"/>
            <a:r>
              <a:rPr lang="en-US" dirty="0" smtClean="0"/>
              <a:t>As </a:t>
            </a:r>
            <a:r>
              <a:rPr lang="en-US" dirty="0"/>
              <a:t>important as what your pages look like, so actually spend some time on it.  </a:t>
            </a:r>
            <a:endParaRPr lang="en-US" dirty="0" smtClean="0"/>
          </a:p>
          <a:p>
            <a:pPr lvl="1"/>
            <a:r>
              <a:rPr lang="en-US" dirty="0" smtClean="0"/>
              <a:t>If reader can’t easily find, they will leave</a:t>
            </a:r>
          </a:p>
        </p:txBody>
      </p:sp>
    </p:spTree>
    <p:extLst>
      <p:ext uri="{BB962C8B-B14F-4D97-AF65-F5344CB8AC3E}">
        <p14:creationId xmlns:p14="http://schemas.microsoft.com/office/powerpoint/2010/main" val="56679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Navigation Should Be Easy to Find (Very Easy)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</a:t>
            </a:r>
            <a:r>
              <a:rPr lang="en-US" dirty="0"/>
              <a:t>users are impatient, and they're not going to hang around a site very long if they can't find their way around. </a:t>
            </a:r>
            <a:endParaRPr lang="en-US" dirty="0" smtClean="0"/>
          </a:p>
          <a:p>
            <a:r>
              <a:rPr lang="en-US" dirty="0" smtClean="0"/>
              <a:t>Navigation </a:t>
            </a:r>
            <a:r>
              <a:rPr lang="en-US" dirty="0"/>
              <a:t>should be a prominent element of your design.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it will often take up much less space than other elements, it should stand out enough so it doesn’t get lost amongst a sea of content. </a:t>
            </a:r>
          </a:p>
        </p:txBody>
      </p:sp>
    </p:spTree>
    <p:extLst>
      <p:ext uri="{BB962C8B-B14F-4D97-AF65-F5344CB8AC3E}">
        <p14:creationId xmlns:p14="http://schemas.microsoft.com/office/powerpoint/2010/main" val="3655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the Use of Colors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for people with viewing problems</a:t>
            </a:r>
          </a:p>
          <a:p>
            <a:r>
              <a:rPr lang="en-US" dirty="0" smtClean="0"/>
              <a:t>Display on bad equipment</a:t>
            </a:r>
          </a:p>
          <a:p>
            <a:pPr lvl="1"/>
            <a:r>
              <a:rPr lang="en-US" dirty="0" smtClean="0"/>
              <a:t>Black text on a white background</a:t>
            </a:r>
          </a:p>
          <a:p>
            <a:pPr lvl="1"/>
            <a:r>
              <a:rPr lang="en-US" dirty="0" smtClean="0"/>
              <a:t>White text on a black background</a:t>
            </a:r>
          </a:p>
        </p:txBody>
      </p:sp>
    </p:spTree>
    <p:extLst>
      <p:ext uri="{BB962C8B-B14F-4D97-AF65-F5344CB8AC3E}">
        <p14:creationId xmlns:p14="http://schemas.microsoft.com/office/powerpoint/2010/main" val="41792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Minimize </a:t>
            </a:r>
            <a:r>
              <a:rPr lang="en-US" b="1" dirty="0" smtClean="0"/>
              <a:t>Clicking</a:t>
            </a:r>
            <a:r>
              <a:rPr lang="en-US" b="1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Clicking = More likely will leave</a:t>
            </a:r>
          </a:p>
          <a:p>
            <a:pPr lvl="1"/>
            <a:r>
              <a:rPr lang="en-US" dirty="0" smtClean="0"/>
              <a:t>Home </a:t>
            </a:r>
            <a:r>
              <a:rPr lang="en-US" dirty="0"/>
              <a:t>page </a:t>
            </a:r>
            <a:r>
              <a:rPr lang="en-US" dirty="0" smtClean="0"/>
              <a:t>simply </a:t>
            </a:r>
            <a:r>
              <a:rPr lang="en-US" dirty="0"/>
              <a:t>"welcomes" visitors </a:t>
            </a:r>
            <a:r>
              <a:rPr lang="en-US" dirty="0" smtClean="0"/>
              <a:t>to site? = Delete Page </a:t>
            </a:r>
          </a:p>
          <a:p>
            <a:pPr lvl="1"/>
            <a:r>
              <a:rPr lang="en-US" sz="2800" dirty="0" smtClean="0"/>
              <a:t>Give </a:t>
            </a:r>
            <a:r>
              <a:rPr lang="en-US" sz="2800" dirty="0"/>
              <a:t>Visitors Information immediately</a:t>
            </a:r>
          </a:p>
          <a:p>
            <a:r>
              <a:rPr lang="en-US" dirty="0" smtClean="0"/>
              <a:t>Group meaningful </a:t>
            </a:r>
            <a:r>
              <a:rPr lang="en-US" dirty="0"/>
              <a:t>amounts of information on each page. 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page doesn't have at least 400 </a:t>
            </a:r>
            <a:r>
              <a:rPr lang="en-US" dirty="0" smtClean="0"/>
              <a:t>words combine with another short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7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 Size of Page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 </a:t>
            </a:r>
            <a:r>
              <a:rPr lang="en-US" dirty="0"/>
              <a:t>more than two </a:t>
            </a:r>
            <a:r>
              <a:rPr lang="en-US" dirty="0" err="1"/>
              <a:t>screenfuls</a:t>
            </a:r>
            <a:r>
              <a:rPr lang="en-US" dirty="0"/>
              <a:t> of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Articles are exceptions</a:t>
            </a:r>
          </a:p>
          <a:p>
            <a:pPr lvl="2"/>
            <a:r>
              <a:rPr lang="en-US" dirty="0" smtClean="0"/>
              <a:t>Articles </a:t>
            </a:r>
            <a:r>
              <a:rPr lang="en-US" dirty="0"/>
              <a:t>are longer by nature.  </a:t>
            </a:r>
            <a:endParaRPr lang="en-US" dirty="0" smtClean="0"/>
          </a:p>
          <a:p>
            <a:pPr lvl="2"/>
            <a:r>
              <a:rPr lang="en-US" dirty="0" smtClean="0"/>
              <a:t>Very </a:t>
            </a:r>
            <a:r>
              <a:rPr lang="en-US" dirty="0"/>
              <a:t>long articles (more than about 6-7 </a:t>
            </a:r>
            <a:r>
              <a:rPr lang="en-US" dirty="0" err="1"/>
              <a:t>screenfuls</a:t>
            </a:r>
            <a:r>
              <a:rPr lang="en-US" dirty="0"/>
              <a:t>) should usually be chunked into separate pages.</a:t>
            </a:r>
          </a:p>
        </p:txBody>
      </p:sp>
    </p:spTree>
    <p:extLst>
      <p:ext uri="{BB962C8B-B14F-4D97-AF65-F5344CB8AC3E}">
        <p14:creationId xmlns:p14="http://schemas.microsoft.com/office/powerpoint/2010/main" val="18555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 Button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a way to get back to the home page, on every page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Lost users like to start over </a:t>
            </a:r>
            <a:r>
              <a:rPr lang="en-US" dirty="0"/>
              <a:t>from square 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sure to also include text </a:t>
            </a:r>
            <a:r>
              <a:rPr lang="en-US" dirty="0" smtClean="0"/>
              <a:t>"Home“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might not be able to hit the "Back" button to go back to your home </a:t>
            </a:r>
            <a:r>
              <a:rPr lang="en-US" dirty="0" smtClean="0"/>
              <a:t>page</a:t>
            </a:r>
          </a:p>
          <a:p>
            <a:pPr lvl="2"/>
            <a:r>
              <a:rPr lang="en-US" dirty="0" smtClean="0"/>
              <a:t>Might </a:t>
            </a:r>
            <a:r>
              <a:rPr lang="en-US" dirty="0"/>
              <a:t>have entered the middle of your site after clicking a link to it from a search engine or from some other 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5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Include a menu on every page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On left </a:t>
            </a:r>
            <a:r>
              <a:rPr lang="en-US" dirty="0"/>
              <a:t>or the top of each page. </a:t>
            </a:r>
            <a:endParaRPr lang="en-US" dirty="0" smtClean="0"/>
          </a:p>
          <a:p>
            <a:pPr lvl="1"/>
            <a:r>
              <a:rPr lang="en-US" dirty="0"/>
              <a:t>Don't put navigation links only at the bottom of </a:t>
            </a:r>
            <a:r>
              <a:rPr lang="en-US" dirty="0" smtClean="0"/>
              <a:t>pages </a:t>
            </a:r>
          </a:p>
          <a:p>
            <a:pPr lvl="2"/>
            <a:r>
              <a:rPr lang="en-US" dirty="0" smtClean="0"/>
              <a:t>Users </a:t>
            </a:r>
            <a:r>
              <a:rPr lang="en-US" dirty="0"/>
              <a:t>will have to scroll down to the bottom to get to </a:t>
            </a:r>
            <a:r>
              <a:rPr lang="en-US" dirty="0" smtClean="0"/>
              <a:t>them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Don't type more than a few words in ALL </a:t>
            </a:r>
            <a:r>
              <a:rPr lang="en-US" b="1" dirty="0" smtClean="0"/>
              <a:t>CAPS</a:t>
            </a:r>
          </a:p>
          <a:p>
            <a:pPr lvl="1"/>
            <a:r>
              <a:rPr lang="en-US" dirty="0" smtClean="0"/>
              <a:t>Used to draw </a:t>
            </a:r>
            <a:r>
              <a:rPr lang="en-US" dirty="0"/>
              <a:t>attention to themselves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smtClean="0"/>
              <a:t>everything</a:t>
            </a:r>
            <a:r>
              <a:rPr lang="en-US" dirty="0" smtClean="0"/>
              <a:t> is in </a:t>
            </a:r>
            <a:r>
              <a:rPr lang="en-US" dirty="0"/>
              <a:t>all </a:t>
            </a:r>
            <a:r>
              <a:rPr lang="en-US" dirty="0" smtClean="0"/>
              <a:t>caps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verything </a:t>
            </a:r>
            <a:r>
              <a:rPr lang="en-US" dirty="0"/>
              <a:t>looks the same, so </a:t>
            </a:r>
            <a:r>
              <a:rPr lang="en-US" i="1" dirty="0"/>
              <a:t>none</a:t>
            </a:r>
            <a:r>
              <a:rPr lang="en-US" dirty="0"/>
              <a:t> of it looks important. </a:t>
            </a:r>
            <a:endParaRPr lang="en-US" dirty="0" smtClean="0"/>
          </a:p>
          <a:p>
            <a:r>
              <a:rPr lang="en-US" dirty="0" smtClean="0"/>
              <a:t>Try making </a:t>
            </a:r>
            <a:r>
              <a:rPr lang="en-US" i="1" dirty="0" smtClean="0"/>
              <a:t>headline</a:t>
            </a:r>
            <a:r>
              <a:rPr lang="en-US" dirty="0" smtClean="0"/>
              <a:t> </a:t>
            </a:r>
            <a:r>
              <a:rPr lang="en-US" dirty="0"/>
              <a:t>stand out </a:t>
            </a:r>
            <a:endParaRPr lang="en-US" dirty="0" smtClean="0"/>
          </a:p>
          <a:p>
            <a:pPr lvl="1"/>
            <a:r>
              <a:rPr lang="en-US" dirty="0" smtClean="0"/>
              <a:t>bold</a:t>
            </a:r>
            <a:r>
              <a:rPr lang="en-US" dirty="0"/>
              <a:t>, bright color, maybe a little larger </a:t>
            </a:r>
            <a:endParaRPr lang="en-US" dirty="0" smtClean="0"/>
          </a:p>
          <a:p>
            <a:pPr lvl="1"/>
            <a:r>
              <a:rPr lang="en-US" dirty="0" smtClean="0"/>
              <a:t>Keep </a:t>
            </a:r>
            <a:r>
              <a:rPr lang="en-US" dirty="0"/>
              <a:t>the text that follows it </a:t>
            </a:r>
            <a:r>
              <a:rPr lang="en-US" dirty="0" smtClean="0"/>
              <a:t>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1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Checker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should I trust your information when you aren’t educated enough or are not careful to spell right. </a:t>
            </a:r>
          </a:p>
        </p:txBody>
      </p:sp>
    </p:spTree>
    <p:extLst>
      <p:ext uri="{BB962C8B-B14F-4D97-AF65-F5344CB8AC3E}">
        <p14:creationId xmlns:p14="http://schemas.microsoft.com/office/powerpoint/2010/main" val="252038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Make links blue or underlined, or </a:t>
            </a:r>
            <a:r>
              <a:rPr lang="en-US" b="1" dirty="0" smtClean="0"/>
              <a:t>both </a:t>
            </a:r>
          </a:p>
          <a:p>
            <a:r>
              <a:rPr lang="en-US" b="1" dirty="0"/>
              <a:t>Don't underline words if they're </a:t>
            </a:r>
            <a:r>
              <a:rPr lang="en-US" b="1"/>
              <a:t>not </a:t>
            </a:r>
            <a:r>
              <a:rPr lang="en-US" b="1" smtClean="0"/>
              <a:t>links</a:t>
            </a:r>
            <a:endParaRPr lang="en-US" b="1" dirty="0" smtClean="0"/>
          </a:p>
          <a:p>
            <a:r>
              <a:rPr lang="en-US" b="1" dirty="0"/>
              <a:t>Don't open internal links in a new </a:t>
            </a:r>
            <a:r>
              <a:rPr lang="en-US" b="1" dirty="0" smtClean="0"/>
              <a:t>window</a:t>
            </a:r>
          </a:p>
          <a:p>
            <a:r>
              <a:rPr lang="en-US" b="1" dirty="0"/>
              <a:t>Test your </a:t>
            </a:r>
            <a:r>
              <a:rPr lang="en-US" b="1" dirty="0" smtClean="0"/>
              <a:t>links</a:t>
            </a:r>
          </a:p>
          <a:p>
            <a:pPr lvl="1"/>
            <a:r>
              <a:rPr lang="en-US" b="1" dirty="0" smtClean="0"/>
              <a:t>Remove broken or incomplete links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Second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be able to look at the home page of any site and figure out what the site is about in less than four seconds. </a:t>
            </a:r>
            <a:endParaRPr lang="en-US" dirty="0" smtClean="0"/>
          </a:p>
          <a:p>
            <a:r>
              <a:rPr lang="en-US" dirty="0" smtClean="0"/>
              <a:t>If you </a:t>
            </a:r>
            <a:r>
              <a:rPr lang="en-US" dirty="0"/>
              <a:t>can't, the site is a failure.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64" y="3932427"/>
            <a:ext cx="3593826" cy="233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47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oor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42176" cy="3603812"/>
          </a:xfrm>
        </p:spPr>
        <p:txBody>
          <a:bodyPr/>
          <a:lstStyle/>
          <a:p>
            <a:r>
              <a:rPr lang="en-US" dirty="0" smtClean="0"/>
              <a:t>Frustrates visitors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though that's not what you intended at </a:t>
            </a:r>
            <a:r>
              <a:rPr lang="en-US" dirty="0" smtClean="0"/>
              <a:t>all</a:t>
            </a:r>
            <a:r>
              <a:rPr lang="en-US" dirty="0"/>
              <a:t>  </a:t>
            </a:r>
          </a:p>
          <a:p>
            <a:pPr lvl="1"/>
            <a:r>
              <a:rPr lang="en-US" dirty="0" smtClean="0"/>
              <a:t>Annoyed Visitors Likely </a:t>
            </a:r>
            <a:r>
              <a:rPr lang="en-US" dirty="0"/>
              <a:t>to click </a:t>
            </a:r>
            <a:r>
              <a:rPr lang="en-US" dirty="0" smtClean="0"/>
              <a:t>off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common website mistakes </a:t>
            </a:r>
            <a:r>
              <a:rPr lang="en-US" dirty="0" smtClean="0"/>
              <a:t>easy </a:t>
            </a:r>
            <a:r>
              <a:rPr lang="en-US" dirty="0"/>
              <a:t>to prevent or </a:t>
            </a:r>
            <a:r>
              <a:rPr lang="en-US" dirty="0" smtClean="0"/>
              <a:t>fix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90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4640"/>
            <a:ext cx="7024744" cy="1143000"/>
          </a:xfrm>
        </p:spPr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en-US" dirty="0" smtClean="0"/>
              <a:t>oor Contrast</a:t>
            </a:r>
            <a:r>
              <a:rPr lang="en-US" dirty="0"/>
              <a:t>: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87360"/>
              </p:ext>
            </p:extLst>
          </p:nvPr>
        </p:nvGraphicFramePr>
        <p:xfrm>
          <a:off x="786384" y="2389629"/>
          <a:ext cx="7126224" cy="3424272"/>
        </p:xfrm>
        <a:graphic>
          <a:graphicData uri="http://schemas.openxmlformats.org/drawingml/2006/table">
            <a:tbl>
              <a:tblPr/>
              <a:tblGrid>
                <a:gridCol w="7126224"/>
              </a:tblGrid>
              <a:tr h="4280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EEEEEE"/>
                          </a:solidFill>
                          <a:effectLst/>
                        </a:rPr>
                        <a:t>Grey text on a white background (#EEEEEE)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03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CCCCCC"/>
                          </a:solidFill>
                          <a:effectLst/>
                        </a:rPr>
                        <a:t>Grey text on a white background (#CCCCCC)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0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AAAAAA"/>
                          </a:solidFill>
                          <a:effectLst/>
                        </a:rPr>
                        <a:t>Grey text on a white background (#AAAAAA)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0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888888"/>
                          </a:solidFill>
                          <a:effectLst/>
                        </a:rPr>
                        <a:t>Grey text on a white background (#888888)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03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666666"/>
                          </a:solidFill>
                          <a:effectLst/>
                        </a:rPr>
                        <a:t>Grey text on a white background (#666666)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03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444444"/>
                          </a:solidFill>
                          <a:effectLst/>
                        </a:rPr>
                        <a:t>Grey text on a white background (#444444)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03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222222"/>
                          </a:solidFill>
                          <a:effectLst/>
                        </a:rPr>
                        <a:t>Grey text on a white background (#222222)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80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111111"/>
                          </a:solidFill>
                          <a:effectLst/>
                        </a:rPr>
                        <a:t>Grey text on a white background (#111111)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034" y="1524000"/>
            <a:ext cx="750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Grey Text on White or light background can give a poor contrast.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57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Poor Contrast</a:t>
            </a:r>
            <a:r>
              <a:rPr lang="en-US" b="1" dirty="0"/>
              <a:t>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88400"/>
              </p:ext>
            </p:extLst>
          </p:nvPr>
        </p:nvGraphicFramePr>
        <p:xfrm>
          <a:off x="457200" y="2791965"/>
          <a:ext cx="8229600" cy="32048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0060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222222"/>
                          </a:solidFill>
                          <a:effectLst/>
                        </a:rPr>
                        <a:t>Grey text on a black background (#222222)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0060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444444"/>
                          </a:solidFill>
                          <a:effectLst/>
                        </a:rPr>
                        <a:t>Grey text on a black background (#444444)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0060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666666"/>
                          </a:solidFill>
                          <a:effectLst/>
                        </a:rPr>
                        <a:t>Grey text on a black background (#666666)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0060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888888"/>
                          </a:solidFill>
                          <a:effectLst/>
                        </a:rPr>
                        <a:t>Grey text on a black background (#888888)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0060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AAAAAA"/>
                          </a:solidFill>
                          <a:effectLst/>
                        </a:rPr>
                        <a:t>Grey text on a black background (#AAAAAA)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0060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CCCCCC"/>
                          </a:solidFill>
                          <a:effectLst/>
                        </a:rPr>
                        <a:t>Grey text on a black background (#CCCCCC)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00602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DDDDDD"/>
                          </a:solidFill>
                          <a:effectLst/>
                        </a:rPr>
                        <a:t>Grey text on a black background (#DDDDDD)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0060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EEEEEE"/>
                          </a:solidFill>
                          <a:effectLst/>
                        </a:rPr>
                        <a:t>Grey text on a black background (#EEEEEE)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9328" y="1755165"/>
            <a:ext cx="782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text on a </a:t>
            </a:r>
            <a:r>
              <a:rPr lang="en-US" sz="2400" dirty="0" smtClean="0"/>
              <a:t>Dark background </a:t>
            </a:r>
            <a:r>
              <a:rPr lang="en-US" sz="2400" dirty="0"/>
              <a:t>can give </a:t>
            </a:r>
            <a:r>
              <a:rPr lang="en-US" sz="2400" dirty="0" smtClean="0"/>
              <a:t>a poor </a:t>
            </a:r>
            <a:r>
              <a:rPr lang="en-US" sz="2400" dirty="0" smtClean="0"/>
              <a:t>Contrast.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76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Use of Contrasting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r="17986" b="6756"/>
          <a:stretch/>
        </p:blipFill>
        <p:spPr bwMode="auto">
          <a:xfrm>
            <a:off x="1095023" y="2020067"/>
            <a:ext cx="6769429" cy="41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0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01252"/>
              </p:ext>
            </p:extLst>
          </p:nvPr>
        </p:nvGraphicFramePr>
        <p:xfrm>
          <a:off x="804672" y="3047999"/>
          <a:ext cx="7461504" cy="1828800"/>
        </p:xfrm>
        <a:graphic>
          <a:graphicData uri="http://schemas.openxmlformats.org/drawingml/2006/table">
            <a:tbl>
              <a:tblPr/>
              <a:tblGrid>
                <a:gridCol w="7461504"/>
              </a:tblGrid>
              <a:tr h="31699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Black text on a red background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6992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9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Black text on a blue background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316992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9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00"/>
                          </a:solidFill>
                          <a:effectLst/>
                        </a:rPr>
                        <a:t>Yellow text on a green background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4672" y="743712"/>
            <a:ext cx="764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Eye Straining Color Combinations 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Better Combinations 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97150"/>
              </p:ext>
            </p:extLst>
          </p:nvPr>
        </p:nvGraphicFramePr>
        <p:xfrm>
          <a:off x="902208" y="2020066"/>
          <a:ext cx="7461504" cy="1828800"/>
        </p:xfrm>
        <a:graphic>
          <a:graphicData uri="http://schemas.openxmlformats.org/drawingml/2006/table">
            <a:tbl>
              <a:tblPr/>
              <a:tblGrid>
                <a:gridCol w="7461504"/>
              </a:tblGrid>
              <a:tr h="33969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Black text on a grey background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39699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9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Black text on a light blue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</a:tr>
              <a:tr h="339699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9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Black text on antique white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B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49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489</TotalTime>
  <Words>952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Web Site Readability </vt:lpstr>
      <vt:lpstr>Mind the Use of Colors </vt:lpstr>
      <vt:lpstr>4 Second Rule</vt:lpstr>
      <vt:lpstr>Poor Design </vt:lpstr>
      <vt:lpstr>Poor Contrast: </vt:lpstr>
      <vt:lpstr>Poor Contrast:</vt:lpstr>
      <vt:lpstr>Good Use of Contrasting Colors</vt:lpstr>
      <vt:lpstr>PowerPoint Presentation</vt:lpstr>
      <vt:lpstr>Better Combinations </vt:lpstr>
      <vt:lpstr>Mind Your Letter Spacing</vt:lpstr>
      <vt:lpstr>Mind Your Line Spacing</vt:lpstr>
      <vt:lpstr>Avoid the Fancy Fonts</vt:lpstr>
      <vt:lpstr>Italics and Boldfacing</vt:lpstr>
      <vt:lpstr>Avoid Sleazy Elements</vt:lpstr>
      <vt:lpstr>Scrolling Text</vt:lpstr>
      <vt:lpstr>Always Keep Visitors' Interests In Mind</vt:lpstr>
      <vt:lpstr>No Text Over Image Backgrounds</vt:lpstr>
      <vt:lpstr>DO Make it Easy to Find Stuff </vt:lpstr>
      <vt:lpstr>Navigation Should Be Easy to Find (Very Easy) </vt:lpstr>
      <vt:lpstr>Minimize Clicking!</vt:lpstr>
      <vt:lpstr>Limit Size of Page  </vt:lpstr>
      <vt:lpstr>Home Button </vt:lpstr>
      <vt:lpstr>Menu </vt:lpstr>
      <vt:lpstr>Capitalization </vt:lpstr>
      <vt:lpstr>Spelling Checker </vt:lpstr>
      <vt:lpstr>Links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Site Readability </dc:title>
  <dc:creator>Karole  McGrew</dc:creator>
  <cp:lastModifiedBy>Morgan Schools</cp:lastModifiedBy>
  <cp:revision>16</cp:revision>
  <dcterms:created xsi:type="dcterms:W3CDTF">2012-03-24T15:15:09Z</dcterms:created>
  <dcterms:modified xsi:type="dcterms:W3CDTF">2012-11-19T00:04:24Z</dcterms:modified>
</cp:coreProperties>
</file>